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9" r:id="rId3"/>
    <p:sldMasterId id="2147483661" r:id="rId4"/>
  </p:sldMasterIdLst>
  <p:notesMasterIdLst>
    <p:notesMasterId r:id="rId19"/>
  </p:notesMasterIdLst>
  <p:sldIdLst>
    <p:sldId id="256" r:id="rId5"/>
    <p:sldId id="267" r:id="rId6"/>
    <p:sldId id="276" r:id="rId7"/>
    <p:sldId id="280" r:id="rId8"/>
    <p:sldId id="269" r:id="rId9"/>
    <p:sldId id="270" r:id="rId10"/>
    <p:sldId id="271" r:id="rId11"/>
    <p:sldId id="272" r:id="rId12"/>
    <p:sldId id="283" r:id="rId13"/>
    <p:sldId id="284" r:id="rId14"/>
    <p:sldId id="273" r:id="rId15"/>
    <p:sldId id="258" r:id="rId16"/>
    <p:sldId id="259" r:id="rId17"/>
    <p:sldId id="275" r:id="rId18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40404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5" autoAdjust="0"/>
    <p:restoredTop sz="86375" autoAdjust="0"/>
  </p:normalViewPr>
  <p:slideViewPr>
    <p:cSldViewPr snapToGrid="0">
      <p:cViewPr varScale="1">
        <p:scale>
          <a:sx n="78" d="100"/>
          <a:sy n="78" d="100"/>
        </p:scale>
        <p:origin x="-15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6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135A26-BC12-4465-806C-769A26C3C8B9}" type="datetimeFigureOut">
              <a:rPr lang="fr-FR"/>
              <a:pPr>
                <a:defRPr/>
              </a:pPr>
              <a:t>29/09/2022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7AF8D4-11ED-4BE7-9888-66735E434D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473825" y="449263"/>
            <a:ext cx="5583238" cy="228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fr-FR" sz="2800" b="1" dirty="0"/>
              <a:t>Expertise</a:t>
            </a:r>
          </a:p>
        </p:txBody>
      </p:sp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9510" y="1215497"/>
            <a:ext cx="10747021" cy="909637"/>
          </a:xfrm>
          <a:prstGeom prst="rect">
            <a:avLst/>
          </a:prstGeom>
          <a:solidFill>
            <a:schemeClr val="tx1"/>
          </a:solidFill>
        </p:spPr>
        <p:txBody>
          <a:bodyPr anchor="b"/>
          <a:lstStyle>
            <a:lvl1pPr algn="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2044" y="0"/>
            <a:ext cx="10114669" cy="505179"/>
          </a:xfrm>
          <a:prstGeom prst="rect">
            <a:avLst/>
          </a:prstGeo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4711" y="1592263"/>
            <a:ext cx="10792002" cy="4413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685800" indent="-228600">
              <a:buClr>
                <a:srgbClr val="FF0000"/>
              </a:buClr>
              <a:buFont typeface="Wingdings" panose="05000000000000000000" pitchFamily="2" charset="2"/>
              <a:buChar char="à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 algn="r">
              <a:defRPr sz="1050" smtClean="0"/>
            </a:lvl1pPr>
          </a:lstStyle>
          <a:p>
            <a:pPr>
              <a:defRPr/>
            </a:pPr>
            <a:fld id="{D402B846-E145-4996-BBD6-BFD60D0BB9AD}" type="datetime5">
              <a:rPr lang="fr-FR"/>
              <a:pPr>
                <a:defRPr/>
              </a:pPr>
              <a:t>29-sept.-22</a:t>
            </a:fld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 sz="11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679CBD9-983E-41CB-B009-C93E2B6909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3422" y="1814336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685800" indent="-228600">
              <a:defRPr lang="fr-FR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5113" y="1814336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685800" indent="-228600">
              <a:defRPr lang="fr-FR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Titr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2044" y="0"/>
            <a:ext cx="10114669" cy="505179"/>
          </a:xfrm>
          <a:prstGeom prst="rect">
            <a:avLst/>
          </a:prstGeo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 algn="r">
              <a:defRPr sz="1050" smtClean="0"/>
            </a:lvl1pPr>
          </a:lstStyle>
          <a:p>
            <a:pPr>
              <a:defRPr/>
            </a:pPr>
            <a:fld id="{306AF9BA-4B7F-4D9E-876E-DEF1681B2DF8}" type="datetime5">
              <a:rPr lang="fr-FR"/>
              <a:pPr>
                <a:defRPr/>
              </a:pPr>
              <a:t>29-sept.-22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1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90350D2-C99F-496C-B629-9C030A77F4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6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1470025" y="3760788"/>
            <a:ext cx="9231313" cy="0"/>
          </a:xfrm>
          <a:prstGeom prst="straightConnector1">
            <a:avLst/>
          </a:prstGeom>
          <a:ln w="355600">
            <a:solidFill>
              <a:srgbClr val="404040">
                <a:alpha val="60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2044" y="0"/>
            <a:ext cx="10114669" cy="505179"/>
          </a:xfrm>
          <a:prstGeom prst="rect">
            <a:avLst/>
          </a:prstGeo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0" name="Espace réservé du texte 2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014139"/>
            <a:ext cx="1106311" cy="41486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2" name="Espace réservé du texte 2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74400" y="3008499"/>
            <a:ext cx="1106311" cy="41486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7BB76-BB15-4B75-8C72-D2F948E049C9}" type="datetime5">
              <a:rPr lang="fr-FR"/>
              <a:pPr>
                <a:defRPr/>
              </a:pPr>
              <a:t>29-sept.-22</a:t>
            </a:fld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 sz="11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118D2F8-5425-491F-BDB5-0617139E16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2044" y="0"/>
            <a:ext cx="10114669" cy="505179"/>
          </a:xfrm>
          <a:prstGeom prst="rect">
            <a:avLst/>
          </a:prstGeo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0" name="Espace réservé du texte 2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727205"/>
            <a:ext cx="1106311" cy="41486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2" name="Espace réservé du texte 2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74400" y="1721565"/>
            <a:ext cx="1106311" cy="41486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e la date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A8D18-70AB-45A5-8851-99983C0FAC9E}" type="datetime5">
              <a:rPr lang="fr-FR"/>
              <a:pPr>
                <a:defRPr/>
              </a:pPr>
              <a:t>29-sept.-22</a:t>
            </a:fld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 sz="11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FAC9261-8603-459A-AA06-8A2798BFFC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42314" y="5129839"/>
            <a:ext cx="3175000" cy="101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08501" y="5129839"/>
            <a:ext cx="3175000" cy="101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Espace réservé du texte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4689" y="5189741"/>
            <a:ext cx="3175000" cy="101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Titr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2044" y="0"/>
            <a:ext cx="10114669" cy="505179"/>
          </a:xfrm>
          <a:prstGeom prst="rect">
            <a:avLst/>
          </a:prstGeo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4688" y="1772020"/>
            <a:ext cx="3175000" cy="345770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400" b="1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texte 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42313" y="1712118"/>
            <a:ext cx="3175000" cy="34337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400" b="1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5" name="Espace réservé du texte 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08500" y="1712118"/>
            <a:ext cx="3175000" cy="34337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400" b="1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CBD25-1A93-4879-A847-7911371367D9}" type="datetime5">
              <a:rPr lang="fr-FR"/>
              <a:pPr>
                <a:defRPr/>
              </a:pPr>
              <a:t>29-sept.-22</a:t>
            </a:fld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E27C5-3CB3-4E45-8E6F-E5AC8517ED4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577" y="1403531"/>
            <a:ext cx="5534623" cy="505179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cap="all" baseline="0">
                <a:solidFill>
                  <a:schemeClr val="bg1"/>
                </a:solidFill>
                <a:highlight>
                  <a:srgbClr val="404040"/>
                </a:highlight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9" name="Titr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2044" y="0"/>
            <a:ext cx="10114669" cy="505179"/>
          </a:xfrm>
          <a:prstGeom prst="rect">
            <a:avLst/>
          </a:prstGeo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175" y="2303463"/>
            <a:ext cx="10467975" cy="26463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1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51970D5-746D-446E-B0D1-C5054FD8D8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e la date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7E806-4987-4497-B312-89C5F70B2094}" type="datetime5">
              <a:rPr lang="fr-FR"/>
              <a:pPr>
                <a:defRPr/>
              </a:pPr>
              <a:t>29-sept.-22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4780547" cy="49730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6561138"/>
            <a:ext cx="2743200" cy="276225"/>
          </a:xfrm>
          <a:prstGeom prst="rect">
            <a:avLst/>
          </a:prstGeom>
        </p:spPr>
        <p:txBody>
          <a:bodyPr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+mn-cs"/>
              </a:defRPr>
            </a:lvl1pPr>
          </a:lstStyle>
          <a:p>
            <a:pPr>
              <a:defRPr/>
            </a:pPr>
            <a:fld id="{594120AF-97FD-4D09-B047-CD47DDFA1D4D}" type="datetime5">
              <a:rPr lang="fr-FR"/>
              <a:pPr>
                <a:defRPr/>
              </a:pPr>
              <a:t>29-sept.-22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074" y="3236119"/>
            <a:ext cx="6168189" cy="1848643"/>
          </a:xfrm>
          <a:prstGeom prst="rect">
            <a:avLst/>
          </a:prstGeom>
        </p:spPr>
        <p:txBody>
          <a:bodyPr anchor="t" anchorCtr="0"/>
          <a:lstStyle>
            <a:lvl1pPr algn="l">
              <a:defRPr sz="60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074" y="1195346"/>
            <a:ext cx="2229852" cy="1655762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3200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Light vertical">
            <a:extLst>
              <a:ext uri="{FF2B5EF4-FFF2-40B4-BE49-F238E27FC236}"/>
            </a:extLst>
          </p:cNvPr>
          <p:cNvSpPr>
            <a:spLocks noChangeArrowheads="1"/>
          </p:cNvSpPr>
          <p:nvPr userDrawn="1"/>
        </p:nvSpPr>
        <p:spPr bwMode="auto">
          <a:xfrm>
            <a:off x="6096000" y="0"/>
            <a:ext cx="6162675" cy="694213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extLst>
            <a:ext uri="{91240B29-F687-4F45-9708-019B960494DF}"/>
            <a:ext uri="{AF507438-7753-43E0-B8FC-AC1667EBCBE1}"/>
          </a:extLst>
        </p:spPr>
        <p:txBody>
          <a:bodyPr anchor="ctr" upright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1027" name="Image 8"/>
          <p:cNvPicPr>
            <a:picLocks noChangeAspect="1"/>
          </p:cNvPicPr>
          <p:nvPr userDrawn="1"/>
        </p:nvPicPr>
        <p:blipFill>
          <a:blip r:embed="rId3"/>
          <a:srcRect l="14713"/>
          <a:stretch>
            <a:fillRect/>
          </a:stretch>
        </p:blipFill>
        <p:spPr bwMode="auto">
          <a:xfrm>
            <a:off x="922338" y="2928938"/>
            <a:ext cx="3754437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ous-titre 2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096000" y="5780088"/>
            <a:ext cx="6175375" cy="11287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dirty="0"/>
              <a:t>Midi-CTES</a:t>
            </a:r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SCOP-ARL à capital variable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28 avenue Léon Blum – 31500 Toulouse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contact@midi-ctes.fr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Siret : 818 107 823 00036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</a:extLst>
          </p:cNvPr>
          <p:cNvSpPr/>
          <p:nvPr userDrawn="1"/>
        </p:nvSpPr>
        <p:spPr>
          <a:xfrm>
            <a:off x="1568450" y="0"/>
            <a:ext cx="10623550" cy="452438"/>
          </a:xfrm>
          <a:prstGeom prst="rect">
            <a:avLst/>
          </a:prstGeom>
          <a:solidFill>
            <a:srgbClr val="FF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3075" name="Image 6"/>
          <p:cNvPicPr>
            <a:picLocks noChangeAspect="1"/>
          </p:cNvPicPr>
          <p:nvPr userDrawn="1"/>
        </p:nvPicPr>
        <p:blipFill>
          <a:blip r:embed="rId8"/>
          <a:srcRect l="14713"/>
          <a:stretch>
            <a:fillRect/>
          </a:stretch>
        </p:blipFill>
        <p:spPr bwMode="auto">
          <a:xfrm>
            <a:off x="0" y="0"/>
            <a:ext cx="1309688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48800" y="6472238"/>
            <a:ext cx="2743200" cy="365125"/>
          </a:xfrm>
          <a:prstGeom prst="rect">
            <a:avLst/>
          </a:prstGeom>
        </p:spPr>
        <p:txBody>
          <a:bodyPr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9BB796-E338-4647-B8AB-3243C1FF1AF4}" type="datetime5">
              <a:rPr lang="fr-FR"/>
              <a:pPr>
                <a:defRPr/>
              </a:pPr>
              <a:t>29-sept.-22</a:t>
            </a:fld>
            <a:endParaRPr lang="fr-FR"/>
          </a:p>
        </p:txBody>
      </p:sp>
      <p:sp>
        <p:nvSpPr>
          <p:cNvPr id="10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65900"/>
            <a:ext cx="468313" cy="276225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972653-9E20-4236-9A21-2F1E6D1C719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Rectangle 10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529388"/>
            <a:ext cx="468313" cy="714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69" r:id="rId5"/>
    <p:sldLayoutId id="2147483686" r:id="rId6"/>
  </p:sldLayoutIdLst>
  <p:hf hdr="0" ftr="0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4330700" cy="452438"/>
          </a:xfrm>
          <a:prstGeom prst="rect">
            <a:avLst/>
          </a:prstGeom>
          <a:solidFill>
            <a:srgbClr val="FF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</p:sldLayoutIdLst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ctrTitle"/>
          </p:nvPr>
        </p:nvSpPr>
        <p:spPr bwMode="auto">
          <a:xfrm>
            <a:off x="1309688" y="1216025"/>
            <a:ext cx="10747375" cy="90963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PROXIMA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E6AA9A27-4874-47FC-81E9-2ED593EEB790}" type="datetime5">
              <a:rPr lang="fr-FR"/>
              <a:pPr>
                <a:defRPr/>
              </a:pPr>
              <a:t>29-sept.-22</a:t>
            </a:fld>
            <a:endParaRPr lang="fr-FR"/>
          </a:p>
        </p:txBody>
      </p:sp>
      <p:sp>
        <p:nvSpPr>
          <p:cNvPr id="34818" name="Titre 3"/>
          <p:cNvSpPr>
            <a:spLocks noGrp="1"/>
          </p:cNvSpPr>
          <p:nvPr>
            <p:ph type="ctrTitle"/>
          </p:nvPr>
        </p:nvSpPr>
        <p:spPr bwMode="auto">
          <a:xfrm>
            <a:off x="1682750" y="0"/>
            <a:ext cx="10113963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Calendrier de la mission</a:t>
            </a:r>
          </a:p>
        </p:txBody>
      </p:sp>
      <p:sp>
        <p:nvSpPr>
          <p:cNvPr id="5" name="Espace réservé du texte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429000"/>
            <a:ext cx="1382713" cy="414338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fr-FR" sz="4000" b="1" dirty="0">
                <a:solidFill>
                  <a:schemeClr val="bg1">
                    <a:lumMod val="75000"/>
                  </a:schemeClr>
                </a:solidFill>
              </a:rPr>
              <a:t>2022</a:t>
            </a:r>
            <a:endParaRPr lang="fr-FR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8" name="Espace réservé du numéro de diapositive 5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CD1B3B1-FF6D-4E5B-B5BB-27AF3A9858FC}" type="slidenum">
              <a:rPr lang="fr-FR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6" name="Espace réservé du texte 4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0820400" y="3427413"/>
            <a:ext cx="1630363" cy="41592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fr-FR" sz="4000" b="1" dirty="0">
                <a:solidFill>
                  <a:schemeClr val="bg1">
                    <a:lumMod val="75000"/>
                  </a:schemeClr>
                </a:solidFill>
              </a:rPr>
              <a:t>2024</a:t>
            </a:r>
          </a:p>
        </p:txBody>
      </p: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725488" y="1636713"/>
            <a:ext cx="164147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fr-FR" sz="1400">
                <a:latin typeface="Century Gothic" pitchFamily="34" charset="0"/>
              </a:rPr>
              <a:t>Etablissement, envoi du questionnaire analyse des réponses </a:t>
            </a:r>
          </a:p>
        </p:txBody>
      </p:sp>
      <p:graphicFrame>
        <p:nvGraphicFramePr>
          <p:cNvPr id="69" name="Tableau 69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500188" y="3635375"/>
          <a:ext cx="9320212" cy="288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308">
                  <a:extLst>
                    <a:ext uri="{9D8B030D-6E8A-4147-A177-3AD203B41FA5}"/>
                  </a:extLst>
                </a:gridCol>
                <a:gridCol w="1553308">
                  <a:extLst>
                    <a:ext uri="{9D8B030D-6E8A-4147-A177-3AD203B41FA5}"/>
                  </a:extLst>
                </a:gridCol>
                <a:gridCol w="1553308">
                  <a:extLst>
                    <a:ext uri="{9D8B030D-6E8A-4147-A177-3AD203B41FA5}"/>
                  </a:extLst>
                </a:gridCol>
                <a:gridCol w="1553308">
                  <a:extLst>
                    <a:ext uri="{9D8B030D-6E8A-4147-A177-3AD203B41FA5}"/>
                  </a:extLst>
                </a:gridCol>
                <a:gridCol w="1553308">
                  <a:extLst>
                    <a:ext uri="{9D8B030D-6E8A-4147-A177-3AD203B41FA5}"/>
                  </a:extLst>
                </a:gridCol>
                <a:gridCol w="1553308">
                  <a:extLst>
                    <a:ext uri="{9D8B030D-6E8A-4147-A177-3AD203B41FA5}"/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Octobre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Novembre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Décembre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Janvier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2023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Axe 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0" name="ZoneTexte 69"/>
          <p:cNvSpPr txBox="1">
            <a:spLocks noChangeArrowheads="1"/>
          </p:cNvSpPr>
          <p:nvPr/>
        </p:nvSpPr>
        <p:spPr bwMode="auto">
          <a:xfrm>
            <a:off x="1447800" y="4767263"/>
            <a:ext cx="1641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fr-FR" sz="1400">
                <a:latin typeface="Century Gothic" pitchFamily="34" charset="0"/>
              </a:rPr>
              <a:t>Entretiens individuels</a:t>
            </a:r>
          </a:p>
        </p:txBody>
      </p:sp>
      <p:sp>
        <p:nvSpPr>
          <p:cNvPr id="71" name="ZoneTexte 70"/>
          <p:cNvSpPr txBox="1">
            <a:spLocks noChangeArrowheads="1"/>
          </p:cNvSpPr>
          <p:nvPr/>
        </p:nvSpPr>
        <p:spPr bwMode="auto">
          <a:xfrm>
            <a:off x="3011488" y="2257425"/>
            <a:ext cx="13128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fr-FR" sz="1400">
                <a:latin typeface="Century Gothic" pitchFamily="34" charset="0"/>
              </a:rPr>
              <a:t>Entretiens collectifs</a:t>
            </a:r>
          </a:p>
        </p:txBody>
      </p:sp>
      <p:sp>
        <p:nvSpPr>
          <p:cNvPr id="74" name="ZoneTexte 73"/>
          <p:cNvSpPr txBox="1">
            <a:spLocks noChangeArrowheads="1"/>
          </p:cNvSpPr>
          <p:nvPr/>
        </p:nvSpPr>
        <p:spPr bwMode="auto">
          <a:xfrm>
            <a:off x="8510588" y="1847850"/>
            <a:ext cx="152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>
                <a:latin typeface="Century Gothic" pitchFamily="34" charset="0"/>
              </a:rPr>
              <a:t>Restitution des pistes d’actions et de régulation </a:t>
            </a:r>
          </a:p>
        </p:txBody>
      </p:sp>
      <p:sp>
        <p:nvSpPr>
          <p:cNvPr id="76" name="ZoneTexte 75"/>
          <p:cNvSpPr txBox="1">
            <a:spLocks noChangeArrowheads="1"/>
          </p:cNvSpPr>
          <p:nvPr/>
        </p:nvSpPr>
        <p:spPr bwMode="auto">
          <a:xfrm>
            <a:off x="5976938" y="4752975"/>
            <a:ext cx="152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>
                <a:latin typeface="Century Gothic" pitchFamily="34" charset="0"/>
              </a:rPr>
              <a:t>Restitution du diagnostic </a:t>
            </a:r>
          </a:p>
        </p:txBody>
      </p:sp>
      <p:cxnSp>
        <p:nvCxnSpPr>
          <p:cNvPr id="100" name="Connecteur droit 9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533525" y="2860675"/>
            <a:ext cx="0" cy="7191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2257425" y="3990975"/>
            <a:ext cx="0" cy="7207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3668713" y="2860675"/>
            <a:ext cx="0" cy="7191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6738938" y="4049713"/>
            <a:ext cx="0" cy="6111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9261475" y="2860675"/>
            <a:ext cx="0" cy="539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616075" y="3541713"/>
            <a:ext cx="140335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327275" y="4014788"/>
            <a:ext cx="684213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702175" y="3541713"/>
            <a:ext cx="684213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avec flèche 1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800725" y="4014788"/>
            <a:ext cx="684213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avec flèche 11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9045575" y="3529013"/>
            <a:ext cx="4318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avec flèche 11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9586913" y="4014788"/>
            <a:ext cx="118745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ZoneTexte 116"/>
          <p:cNvSpPr txBox="1">
            <a:spLocks noChangeArrowheads="1"/>
          </p:cNvSpPr>
          <p:nvPr/>
        </p:nvSpPr>
        <p:spPr bwMode="auto">
          <a:xfrm>
            <a:off x="8410575" y="4660900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>
                <a:latin typeface="Century Gothic" pitchFamily="34" charset="0"/>
              </a:rPr>
              <a:t>Journées d’accompagnement</a:t>
            </a:r>
          </a:p>
        </p:txBody>
      </p:sp>
      <p:cxnSp>
        <p:nvCxnSpPr>
          <p:cNvPr id="118" name="Connecteur droit 11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9477375" y="3987800"/>
            <a:ext cx="0" cy="6127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0" grpId="0"/>
      <p:bldP spid="71" grpId="0"/>
      <p:bldP spid="74" grpId="0"/>
      <p:bldP spid="76" grpId="0"/>
      <p:bldP spid="1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575" y="3236913"/>
            <a:ext cx="6167438" cy="18478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z="6600" dirty="0"/>
              <a:t>Les intervenants	</a:t>
            </a:r>
          </a:p>
        </p:txBody>
      </p:sp>
      <p:sp>
        <p:nvSpPr>
          <p:cNvPr id="7" name="Sous-titre 6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575" y="1195388"/>
            <a:ext cx="2228850" cy="16557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fr-FR" sz="1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 4" descr="Une image contenant personne&#10;&#10;Description générée automatiquement"/>
          <p:cNvPicPr>
            <a:picLocks noChangeAspect="1"/>
          </p:cNvPicPr>
          <p:nvPr/>
        </p:nvPicPr>
        <p:blipFill>
          <a:blip r:embed="rId2"/>
          <a:srcRect l="49110" r="6593"/>
          <a:stretch>
            <a:fillRect/>
          </a:stretch>
        </p:blipFill>
        <p:spPr bwMode="auto">
          <a:xfrm>
            <a:off x="7418388" y="0"/>
            <a:ext cx="4773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4688" y="5189538"/>
            <a:ext cx="3175000" cy="1019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Sociologue</a:t>
            </a:r>
          </a:p>
        </p:txBody>
      </p:sp>
      <p:sp>
        <p:nvSpPr>
          <p:cNvPr id="36866" name="Titre 5"/>
          <p:cNvSpPr>
            <a:spLocks noGrp="1"/>
          </p:cNvSpPr>
          <p:nvPr>
            <p:ph type="ctrTitle"/>
          </p:nvPr>
        </p:nvSpPr>
        <p:spPr bwMode="auto">
          <a:xfrm>
            <a:off x="1682750" y="0"/>
            <a:ext cx="10113963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Intervenants Midi-CTES</a:t>
            </a:r>
          </a:p>
        </p:txBody>
      </p:sp>
      <p:sp>
        <p:nvSpPr>
          <p:cNvPr id="7" name="Espace réservé du texte 6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4688" y="1771650"/>
            <a:ext cx="3175000" cy="34575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2400"/>
              </a:spcAft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David MARCHAND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800" b="0" dirty="0"/>
              <a:t>Sécurité et prévention des risques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800" b="0" dirty="0"/>
              <a:t>Prévention des risques psychosociaux</a:t>
            </a:r>
          </a:p>
          <a:p>
            <a:pPr fontAlgn="auto">
              <a:defRPr/>
            </a:pPr>
            <a:r>
              <a:rPr lang="fr-FR" sz="1800" b="0" dirty="0"/>
              <a:t>…</a:t>
            </a:r>
          </a:p>
        </p:txBody>
      </p:sp>
      <p:sp>
        <p:nvSpPr>
          <p:cNvPr id="9" name="Espace réservé du texte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42313" y="1711325"/>
            <a:ext cx="3175000" cy="3433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2400"/>
              </a:spcAft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Claire BROTTIER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800" b="0" dirty="0"/>
              <a:t>Droit social du travail individuel et collectif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800" b="0" dirty="0" err="1"/>
              <a:t>Préventrice</a:t>
            </a:r>
            <a:r>
              <a:rPr lang="fr-FR" sz="1800" b="0" dirty="0"/>
              <a:t> des risques professionnel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800" b="0" dirty="0"/>
              <a:t>…</a:t>
            </a:r>
          </a:p>
          <a:p>
            <a:pPr fontAlgn="auto">
              <a:spcAft>
                <a:spcPts val="0"/>
              </a:spcAft>
              <a:defRPr/>
            </a:pPr>
            <a:endParaRPr lang="fr-FR" sz="1800" b="0" dirty="0"/>
          </a:p>
        </p:txBody>
      </p:sp>
      <p:sp>
        <p:nvSpPr>
          <p:cNvPr id="10" name="Espace réservé du texte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42313" y="5129213"/>
            <a:ext cx="3175000" cy="1019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Juriste </a:t>
            </a:r>
          </a:p>
        </p:txBody>
      </p:sp>
      <p:sp>
        <p:nvSpPr>
          <p:cNvPr id="11" name="Espace réservé du texte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08500" y="1711325"/>
            <a:ext cx="3175000" cy="3433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2400"/>
              </a:spcAft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Sami EL AMARI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800" b="0" dirty="0"/>
              <a:t>Anthropologie du travail et des relations de production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800" b="0" dirty="0"/>
              <a:t>Méthodologies qualitatives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800" b="0" dirty="0"/>
              <a:t>…</a:t>
            </a:r>
          </a:p>
          <a:p>
            <a:pPr fontAlgn="auto">
              <a:defRPr/>
            </a:pP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08500" y="5129213"/>
            <a:ext cx="3175000" cy="1019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Anthropologue</a:t>
            </a:r>
          </a:p>
        </p:txBody>
      </p:sp>
      <p:sp>
        <p:nvSpPr>
          <p:cNvPr id="18" name="Espace réservé du numéro de diapositive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F2B47B5B-337F-44F0-995B-B7D43CC6DFE3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8"/>
          </p:nvPr>
        </p:nvSpPr>
        <p:spPr/>
        <p:txBody>
          <a:bodyPr/>
          <a:lstStyle/>
          <a:p>
            <a:pPr>
              <a:defRPr/>
            </a:pPr>
            <a:fld id="{06033CDA-CC4D-443C-ACD5-68FBBC314DAF}" type="datetime5">
              <a:rPr lang="fr-FR"/>
              <a:pPr>
                <a:defRPr/>
              </a:pPr>
              <a:t>29-sept.-22</a:t>
            </a:fld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5"/>
          <p:cNvSpPr>
            <a:spLocks noGrp="1"/>
          </p:cNvSpPr>
          <p:nvPr>
            <p:ph type="ctrTitle"/>
          </p:nvPr>
        </p:nvSpPr>
        <p:spPr bwMode="auto">
          <a:xfrm>
            <a:off x="1682750" y="0"/>
            <a:ext cx="10113963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Intervenants ORQUE</a:t>
            </a:r>
          </a:p>
        </p:txBody>
      </p:sp>
      <p:sp>
        <p:nvSpPr>
          <p:cNvPr id="9" name="Espace réservé du texte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1138" y="1711325"/>
            <a:ext cx="3175000" cy="3433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2400"/>
              </a:spcAft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Jean-Pierre AZAÏS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800" b="0" dirty="0"/>
              <a:t>Droit social du travail individuel et collectif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800" b="0" dirty="0"/>
              <a:t>Organisation et management Accompagnement de réorganisations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800" b="0" dirty="0"/>
              <a:t>…</a:t>
            </a:r>
          </a:p>
          <a:p>
            <a:pPr fontAlgn="auto">
              <a:spcAft>
                <a:spcPts val="0"/>
              </a:spcAft>
              <a:defRPr/>
            </a:pPr>
            <a:endParaRPr lang="fr-FR" sz="1800" b="0" dirty="0"/>
          </a:p>
        </p:txBody>
      </p:sp>
      <p:sp>
        <p:nvSpPr>
          <p:cNvPr id="10" name="Espace réservé du texte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1138" y="5129213"/>
            <a:ext cx="3175000" cy="1019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Juriste</a:t>
            </a:r>
          </a:p>
        </p:txBody>
      </p:sp>
      <p:sp>
        <p:nvSpPr>
          <p:cNvPr id="11" name="Espace réservé du texte 1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27325" y="1711325"/>
            <a:ext cx="3175000" cy="3433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2400"/>
              </a:spcAft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Agnès DOFNY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800" b="0" dirty="0"/>
              <a:t>Sécurité et prévention des risques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800" b="0" dirty="0"/>
              <a:t>Prévention des risques psychosociaux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800" b="0" dirty="0"/>
              <a:t>Analyse financière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800" b="0" dirty="0"/>
              <a:t>…</a:t>
            </a:r>
          </a:p>
          <a:p>
            <a:pPr fontAlgn="auto">
              <a:defRPr/>
            </a:pP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27325" y="5129213"/>
            <a:ext cx="3175000" cy="1019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Sociologue</a:t>
            </a:r>
          </a:p>
        </p:txBody>
      </p:sp>
      <p:sp>
        <p:nvSpPr>
          <p:cNvPr id="18" name="Espace réservé du numéro de diapositive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ED97A0B-6EF0-4AA0-92DA-CE438037A7C2}" type="slidenum">
              <a:rPr lang="fr-FR"/>
              <a:pPr>
                <a:defRPr/>
              </a:pPr>
              <a:t>13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8"/>
          </p:nvPr>
        </p:nvSpPr>
        <p:spPr/>
        <p:txBody>
          <a:bodyPr/>
          <a:lstStyle/>
          <a:p>
            <a:pPr>
              <a:defRPr/>
            </a:pPr>
            <a:fld id="{A41CAE47-1BB9-4D5D-BFF9-FC2339F6D4B4}" type="datetime5">
              <a:rPr lang="fr-FR"/>
              <a:pPr>
                <a:defRPr/>
              </a:pPr>
              <a:t>29-sept.-22</a:t>
            </a:fld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oneTexte 3"/>
          <p:cNvSpPr txBox="1">
            <a:spLocks noChangeArrowheads="1"/>
          </p:cNvSpPr>
          <p:nvPr/>
        </p:nvSpPr>
        <p:spPr bwMode="auto">
          <a:xfrm>
            <a:off x="2357438" y="1536700"/>
            <a:ext cx="7974012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8000">
                <a:latin typeface="Century Gothic" pitchFamily="34" charset="0"/>
              </a:rPr>
              <a:t>MERCI DE VOTRE ATTENTION</a:t>
            </a:r>
          </a:p>
        </p:txBody>
      </p:sp>
      <p:grpSp>
        <p:nvGrpSpPr>
          <p:cNvPr id="38914" name="Groupe 8"/>
          <p:cNvGrpSpPr>
            <a:grpSpLocks/>
          </p:cNvGrpSpPr>
          <p:nvPr/>
        </p:nvGrpSpPr>
        <p:grpSpPr bwMode="auto">
          <a:xfrm>
            <a:off x="2486025" y="995363"/>
            <a:ext cx="1873250" cy="1258887"/>
            <a:chOff x="2326105" y="1363579"/>
            <a:chExt cx="1872000" cy="1260000"/>
          </a:xfrm>
        </p:grpSpPr>
        <p:cxnSp>
          <p:nvCxnSpPr>
            <p:cNvPr id="6" name="Connecteur droit 5">
              <a:extLst>
                <a:ext uri="{FF2B5EF4-FFF2-40B4-BE49-F238E27FC236}"/>
              </a:extLst>
            </p:cNvPr>
            <p:cNvCxnSpPr>
              <a:stCxn id="38913" idx="1"/>
            </p:cNvCxnSpPr>
            <p:nvPr/>
          </p:nvCxnSpPr>
          <p:spPr>
            <a:xfrm flipV="1">
              <a:off x="2357834" y="1363579"/>
              <a:ext cx="0" cy="1260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2326105" y="1363579"/>
              <a:ext cx="1872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15" name="Groupe 9"/>
          <p:cNvGrpSpPr>
            <a:grpSpLocks/>
          </p:cNvGrpSpPr>
          <p:nvPr/>
        </p:nvGrpSpPr>
        <p:grpSpPr bwMode="auto">
          <a:xfrm rot="10800000">
            <a:off x="8639175" y="4603750"/>
            <a:ext cx="1871663" cy="1258888"/>
            <a:chOff x="2326105" y="1363579"/>
            <a:chExt cx="1872000" cy="1260000"/>
          </a:xfrm>
        </p:grpSpPr>
        <p:cxnSp>
          <p:nvCxnSpPr>
            <p:cNvPr id="11" name="Connecteur droit 10">
              <a:extLst>
                <a:ext uri="{FF2B5EF4-FFF2-40B4-BE49-F238E27FC236}"/>
              </a:extLst>
            </p:cNvPr>
            <p:cNvCxnSpPr/>
            <p:nvPr/>
          </p:nvCxnSpPr>
          <p:spPr>
            <a:xfrm flipV="1">
              <a:off x="2356273" y="1365168"/>
              <a:ext cx="0" cy="125999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2326105" y="1361991"/>
              <a:ext cx="1872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575" y="3236913"/>
            <a:ext cx="6167438" cy="18478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z="6600" dirty="0"/>
              <a:t>L’expertise	</a:t>
            </a:r>
          </a:p>
        </p:txBody>
      </p:sp>
      <p:sp>
        <p:nvSpPr>
          <p:cNvPr id="7" name="Sous-titre 6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575" y="1195388"/>
            <a:ext cx="2228850" cy="16557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1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pic>
        <p:nvPicPr>
          <p:cNvPr id="3" name="Image 2" descr="Une image contenant texte&#10;&#10;Description générée automatiquement"/>
          <p:cNvPicPr>
            <a:picLocks noChangeAspect="1"/>
          </p:cNvPicPr>
          <p:nvPr/>
        </p:nvPicPr>
        <p:blipFill>
          <a:blip r:embed="rId2"/>
          <a:srcRect l="37704" r="11407"/>
          <a:stretch>
            <a:fillRect/>
          </a:stretch>
        </p:blipFill>
        <p:spPr bwMode="auto">
          <a:xfrm>
            <a:off x="7250113" y="0"/>
            <a:ext cx="4941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3"/>
          <p:cNvSpPr>
            <a:spLocks noGrp="1"/>
          </p:cNvSpPr>
          <p:nvPr>
            <p:ph type="ctrTitle"/>
          </p:nvPr>
        </p:nvSpPr>
        <p:spPr bwMode="auto">
          <a:xfrm>
            <a:off x="1682750" y="0"/>
            <a:ext cx="10113963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Objet de la prestation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 bwMode="auto">
          <a:xfrm>
            <a:off x="881063" y="1411288"/>
            <a:ext cx="10791825" cy="16398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400" smtClean="0"/>
              <a:t>L’expertise porte sur la conduite globale du projet Proxima 2024 dans une perspective de prévention des RPS liés à la conduite du changement suite aux cahiers des charges présentés lors des CHSCT Ville et Métropole début mars dernier.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881063" y="4408488"/>
            <a:ext cx="107918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800">
                <a:latin typeface="Century Gothic" pitchFamily="34" charset="0"/>
              </a:rPr>
              <a:t>Identifier les changements et éventuels impacts qu’introduit le projet Proxima 2024 dans les conditions de travail et dans l’activité des agents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881063" y="3700463"/>
            <a:ext cx="1029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000" b="1">
                <a:solidFill>
                  <a:srgbClr val="FF0000"/>
                </a:solidFill>
                <a:latin typeface="Century Gothic" pitchFamily="34" charset="0"/>
              </a:rPr>
              <a:t>Notre mission</a:t>
            </a:r>
          </a:p>
        </p:txBody>
      </p:sp>
      <p:sp>
        <p:nvSpPr>
          <p:cNvPr id="8" name="Espace réservé de la date 7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0E24421E-2D0E-46E0-B41C-8BB00DB51BD3}" type="datetime5">
              <a:rPr lang="fr-FR"/>
              <a:pPr>
                <a:defRPr/>
              </a:pPr>
              <a:t>29-sept.-22</a:t>
            </a:fld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A185703-C300-4EF4-A9B9-1AC4DF5734BC}" type="slidenum">
              <a:rPr lang="fr-FR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3"/>
          <p:cNvSpPr>
            <a:spLocks noGrp="1"/>
          </p:cNvSpPr>
          <p:nvPr>
            <p:ph type="ctrTitle"/>
          </p:nvPr>
        </p:nvSpPr>
        <p:spPr bwMode="auto">
          <a:xfrm>
            <a:off x="1682750" y="0"/>
            <a:ext cx="10113963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Notre démarche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497013" y="1066800"/>
            <a:ext cx="102997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latin typeface="Century Gothic" pitchFamily="34" charset="0"/>
              </a:rPr>
              <a:t>Nous nous attacherons à analyser les relations spécifiques entre les conditions de travail et : </a:t>
            </a:r>
            <a:endParaRPr lang="fr-FR" sz="36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 bwMode="auto">
          <a:xfrm>
            <a:off x="1497013" y="2117725"/>
            <a:ext cx="105203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 algn="just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50000"/>
              <a:buFont typeface="Century Gothic" pitchFamily="34" charset="0"/>
              <a:buChar char="●"/>
            </a:pPr>
            <a:r>
              <a:rPr lang="fr-FR" sz="3200">
                <a:latin typeface="Century Gothic" pitchFamily="34" charset="0"/>
              </a:rPr>
              <a:t>La santé du corps</a:t>
            </a:r>
          </a:p>
        </p:txBody>
      </p:sp>
      <p:sp>
        <p:nvSpPr>
          <p:cNvPr id="9" name="Espace réservé du texte 5"/>
          <p:cNvSpPr txBox="1">
            <a:spLocks/>
          </p:cNvSpPr>
          <p:nvPr/>
        </p:nvSpPr>
        <p:spPr bwMode="auto">
          <a:xfrm>
            <a:off x="1497013" y="2955925"/>
            <a:ext cx="1052036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 algn="just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50000"/>
              <a:buFont typeface="Century Gothic" pitchFamily="34" charset="0"/>
              <a:buChar char="●"/>
            </a:pPr>
            <a:r>
              <a:rPr lang="fr-FR" sz="3200">
                <a:latin typeface="Century Gothic" pitchFamily="34" charset="0"/>
              </a:rPr>
              <a:t>La santé mentale (santé psychique)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589088" y="4719638"/>
            <a:ext cx="1029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latin typeface="Century Gothic" pitchFamily="34" charset="0"/>
              </a:rPr>
              <a:t>Et porterons une attention particulière : </a:t>
            </a:r>
            <a:endParaRPr lang="fr-FR" sz="36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1" name="Espace réservé du texte 5"/>
          <p:cNvSpPr txBox="1">
            <a:spLocks/>
          </p:cNvSpPr>
          <p:nvPr/>
        </p:nvSpPr>
        <p:spPr bwMode="auto">
          <a:xfrm>
            <a:off x="1477963" y="5364163"/>
            <a:ext cx="10521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 algn="just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50000"/>
              <a:buFont typeface="Century Gothic" pitchFamily="34" charset="0"/>
              <a:buChar char="●"/>
            </a:pPr>
            <a:r>
              <a:rPr lang="fr-FR" sz="3200">
                <a:latin typeface="Century Gothic" pitchFamily="34" charset="0"/>
              </a:rPr>
              <a:t>Aux risques socio-organisationnels </a:t>
            </a:r>
          </a:p>
        </p:txBody>
      </p:sp>
      <p:sp>
        <p:nvSpPr>
          <p:cNvPr id="12" name="Espace réservé de la date 1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24FEFBEC-6B82-46C5-8587-120BEB20E545}" type="datetime5">
              <a:rPr lang="fr-FR"/>
              <a:pPr>
                <a:defRPr/>
              </a:pPr>
              <a:t>29-sept.-22</a:t>
            </a:fld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3884E7E-355E-4DB1-ABF6-60C11A0EB89B}" type="slidenum">
              <a:rPr lang="fr-FR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 build="p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C82CB-4BFE-47D6-B3C8-78FD279A66A0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fld id="{1D059EB0-C715-480B-990C-666086C8D9AB}" type="datetime5">
              <a:rPr lang="fr-FR"/>
              <a:pPr>
                <a:defRPr/>
              </a:pPr>
              <a:t>29-sept.-22</a:t>
            </a:fld>
            <a:endParaRPr lang="fr-FR"/>
          </a:p>
        </p:txBody>
      </p:sp>
      <p:sp>
        <p:nvSpPr>
          <p:cNvPr id="29699" name="Titre 2"/>
          <p:cNvSpPr>
            <a:spLocks noGrp="1"/>
          </p:cNvSpPr>
          <p:nvPr>
            <p:ph type="ctrTitle"/>
          </p:nvPr>
        </p:nvSpPr>
        <p:spPr bwMode="auto">
          <a:xfrm>
            <a:off x="1682750" y="0"/>
            <a:ext cx="10113963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Axe 1 : la conduite du projet</a:t>
            </a:r>
          </a:p>
        </p:txBody>
      </p:sp>
      <p:sp>
        <p:nvSpPr>
          <p:cNvPr id="4" name="Espace réservé du texte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288" y="3316288"/>
            <a:ext cx="6102350" cy="1328737"/>
          </a:xfrm>
        </p:spPr>
        <p:txBody>
          <a:bodyPr/>
          <a:lstStyle/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F0000"/>
                </a:solidFill>
              </a:rPr>
              <a:t>Entretiens avec </a:t>
            </a:r>
            <a:r>
              <a:rPr lang="fr-FR" dirty="0"/>
              <a:t>: </a:t>
            </a: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• Une réunion de lancement,</a:t>
            </a: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• Le recueil du point de vue des élus des deux CHSCT,</a:t>
            </a: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• Le recueil du point de vue de la direction</a:t>
            </a:r>
          </a:p>
          <a:p>
            <a:pPr marL="285750" indent="-2857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dirty="0"/>
              <a:t>Les groupes thématiques </a:t>
            </a:r>
          </a:p>
        </p:txBody>
      </p:sp>
      <p:sp>
        <p:nvSpPr>
          <p:cNvPr id="5" name="ZoneTexte 4">
            <a:extLst>
              <a:ext uri="{FF2B5EF4-FFF2-40B4-BE49-F238E27FC236}"/>
            </a:extLst>
          </p:cNvPr>
          <p:cNvSpPr txBox="1"/>
          <p:nvPr/>
        </p:nvSpPr>
        <p:spPr>
          <a:xfrm>
            <a:off x="395287" y="1298883"/>
            <a:ext cx="260684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  <a:highlight>
                  <a:srgbClr val="404040"/>
                </a:highlight>
                <a:latin typeface="Century Gothic" panose="020B0502020202020204" pitchFamily="34" charset="0"/>
                <a:cs typeface="+mn-cs"/>
              </a:rPr>
              <a:t>CONTENU</a:t>
            </a:r>
          </a:p>
        </p:txBody>
      </p:sp>
      <p:sp>
        <p:nvSpPr>
          <p:cNvPr id="7" name="ZoneTexte 6">
            <a:extLst>
              <a:ext uri="{FF2B5EF4-FFF2-40B4-BE49-F238E27FC236}"/>
            </a:extLst>
          </p:cNvPr>
          <p:cNvSpPr txBox="1"/>
          <p:nvPr/>
        </p:nvSpPr>
        <p:spPr>
          <a:xfrm>
            <a:off x="395288" y="1584325"/>
            <a:ext cx="11401425" cy="100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fr-FR" kern="150" dirty="0">
                <a:latin typeface="+mn-lt"/>
                <a:ea typeface="Times New Roman" panose="02020603050405020304" pitchFamily="18" charset="0"/>
                <a:cs typeface="+mn-cs"/>
              </a:rPr>
              <a:t>Présentation des collectivités concernées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dirty="0">
                <a:latin typeface="+mn-lt"/>
                <a:cs typeface="Times New Roman" panose="02020603050405020304" pitchFamily="18" charset="0"/>
              </a:rPr>
              <a:t>Compréhension des enjeux de la réorganisation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dirty="0">
                <a:latin typeface="+mn-lt"/>
                <a:cs typeface="Times New Roman" panose="02020603050405020304" pitchFamily="18" charset="0"/>
              </a:rPr>
              <a:t>Connaissances des modifications organisationnelles envisagées</a:t>
            </a:r>
            <a:endParaRPr lang="fr-FR" dirty="0">
              <a:latin typeface="+mn-lt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/>
            </a:extLst>
          </p:cNvPr>
          <p:cNvSpPr txBox="1"/>
          <p:nvPr/>
        </p:nvSpPr>
        <p:spPr>
          <a:xfrm>
            <a:off x="395287" y="2796561"/>
            <a:ext cx="288634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  <a:highlight>
                  <a:srgbClr val="404040"/>
                </a:highlight>
                <a:latin typeface="Century Gothic" panose="020B0502020202020204" pitchFamily="34" charset="0"/>
                <a:cs typeface="+mn-cs"/>
              </a:rPr>
              <a:t>MÉTHODE MISE EN ŒUVRE </a:t>
            </a:r>
          </a:p>
        </p:txBody>
      </p:sp>
      <p:pic>
        <p:nvPicPr>
          <p:cNvPr id="9" name="Graphique 8" descr="Cercle avec flèche gauche avec un remplissage uni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8788" y="63531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ZoneTexte 10"/>
          <p:cNvSpPr txBox="1">
            <a:spLocks noChangeArrowheads="1"/>
          </p:cNvSpPr>
          <p:nvPr/>
        </p:nvSpPr>
        <p:spPr bwMode="auto">
          <a:xfrm>
            <a:off x="6845300" y="3468688"/>
            <a:ext cx="495141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600">
                <a:solidFill>
                  <a:srgbClr val="FF0000"/>
                </a:solidFill>
                <a:latin typeface="Century Gothic" pitchFamily="34" charset="0"/>
              </a:rPr>
              <a:t>Analyse documentaire </a:t>
            </a:r>
            <a:r>
              <a:rPr lang="fr-FR" sz="1600">
                <a:latin typeface="Century Gothic" pitchFamily="34" charset="0"/>
              </a:rPr>
              <a:t>:</a:t>
            </a:r>
          </a:p>
          <a:p>
            <a:pPr algn="just"/>
            <a:r>
              <a:rPr lang="fr-FR" sz="1400">
                <a:latin typeface="Century Gothic" pitchFamily="34" charset="0"/>
              </a:rPr>
              <a:t>Document projet / Organigrammes par directions et par territoires / Caractéristiques et gestion du personnel (pyramides âges, embauches, titularisations, turn-over, etc.) / Données AT / MP (absentéisme, par motifs, durées) / Les DUERP / Bilans sociaux sur 3 ans / Rapports des médecins du travail / Les rapports des ACFI sur 3 ans</a:t>
            </a:r>
          </a:p>
        </p:txBody>
      </p:sp>
      <p:sp>
        <p:nvSpPr>
          <p:cNvPr id="29706" name="ZoneTexte 11"/>
          <p:cNvSpPr txBox="1">
            <a:spLocks noChangeArrowheads="1"/>
          </p:cNvSpPr>
          <p:nvPr/>
        </p:nvSpPr>
        <p:spPr bwMode="auto">
          <a:xfrm>
            <a:off x="395288" y="4884738"/>
            <a:ext cx="60975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600">
                <a:solidFill>
                  <a:srgbClr val="FF0000"/>
                </a:solidFill>
                <a:latin typeface="Century Gothic" pitchFamily="34" charset="0"/>
              </a:rPr>
              <a:t>Construction et distribution d’un questionnaire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8E318-0C3F-41BB-9DF1-F27F884D1E63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fld id="{545C49FD-95EC-4DA5-85A0-F5CAC67AF3CF}" type="datetime5">
              <a:rPr lang="fr-FR"/>
              <a:pPr>
                <a:defRPr/>
              </a:pPr>
              <a:t>29-sept.-22</a:t>
            </a:fld>
            <a:endParaRPr lang="fr-FR"/>
          </a:p>
        </p:txBody>
      </p:sp>
      <p:sp>
        <p:nvSpPr>
          <p:cNvPr id="30723" name="Titre 2"/>
          <p:cNvSpPr>
            <a:spLocks noGrp="1"/>
          </p:cNvSpPr>
          <p:nvPr>
            <p:ph type="ctrTitle"/>
          </p:nvPr>
        </p:nvSpPr>
        <p:spPr bwMode="auto">
          <a:xfrm>
            <a:off x="1682750" y="0"/>
            <a:ext cx="10113963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Axe 2 : Accompagnement du changement</a:t>
            </a:r>
          </a:p>
        </p:txBody>
      </p:sp>
      <p:sp>
        <p:nvSpPr>
          <p:cNvPr id="5" name="ZoneTexte 4">
            <a:extLst>
              <a:ext uri="{FF2B5EF4-FFF2-40B4-BE49-F238E27FC236}"/>
            </a:extLst>
          </p:cNvPr>
          <p:cNvSpPr txBox="1"/>
          <p:nvPr/>
        </p:nvSpPr>
        <p:spPr>
          <a:xfrm>
            <a:off x="328861" y="1277340"/>
            <a:ext cx="260684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  <a:highlight>
                  <a:srgbClr val="404040"/>
                </a:highlight>
                <a:latin typeface="Century Gothic" panose="020B0502020202020204" pitchFamily="34" charset="0"/>
                <a:cs typeface="+mn-cs"/>
              </a:rPr>
              <a:t>CONTENU</a:t>
            </a:r>
          </a:p>
        </p:txBody>
      </p:sp>
      <p:sp>
        <p:nvSpPr>
          <p:cNvPr id="7" name="ZoneTexte 6">
            <a:extLst>
              <a:ext uri="{FF2B5EF4-FFF2-40B4-BE49-F238E27FC236}"/>
            </a:extLst>
          </p:cNvPr>
          <p:cNvSpPr txBox="1"/>
          <p:nvPr/>
        </p:nvSpPr>
        <p:spPr>
          <a:xfrm>
            <a:off x="328613" y="1625600"/>
            <a:ext cx="114681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dirty="0">
                <a:latin typeface="+mn-lt"/>
                <a:cs typeface="Times New Roman" panose="02020603050405020304" pitchFamily="18" charset="0"/>
              </a:rPr>
              <a:t>Etat des lieux des environnements de travail </a:t>
            </a:r>
            <a:r>
              <a:rPr lang="fr-FR" dirty="0" err="1">
                <a:latin typeface="+mn-lt"/>
                <a:cs typeface="Times New Roman" panose="02020603050405020304" pitchFamily="18" charset="0"/>
              </a:rPr>
              <a:t>atcuels</a:t>
            </a:r>
            <a:r>
              <a:rPr lang="fr-FR" dirty="0">
                <a:latin typeface="+mn-lt"/>
                <a:cs typeface="Times New Roman" panose="02020603050405020304" pitchFamily="18" charset="0"/>
              </a:rPr>
              <a:t> des services concernés et impact de Proxima 2024 sur ces environnements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dirty="0">
                <a:latin typeface="+mn-lt"/>
                <a:cs typeface="Times New Roman" panose="02020603050405020304" pitchFamily="18" charset="0"/>
              </a:rPr>
              <a:t>Evaluation de l’ensemble du dispositif mis en œuvre afin d’être en mesure :</a:t>
            </a:r>
          </a:p>
          <a:p>
            <a:pPr marL="541338" indent="-179388" algn="just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+mn-lt"/>
                <a:cs typeface="Times New Roman" panose="02020603050405020304" pitchFamily="18" charset="0"/>
              </a:rPr>
              <a:t>de préserver la santé des agents</a:t>
            </a:r>
          </a:p>
          <a:p>
            <a:pPr marL="541338" indent="-179388" algn="just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+mn-lt"/>
                <a:cs typeface="Times New Roman" panose="02020603050405020304" pitchFamily="18" charset="0"/>
              </a:rPr>
              <a:t>et de prévenir le développement  des risques psychosociaux.</a:t>
            </a:r>
          </a:p>
          <a:p>
            <a:pPr marL="541338" indent="-179388" algn="just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fr-FR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0726" name="Espace réservé du texte 3"/>
          <p:cNvSpPr txBox="1">
            <a:spLocks/>
          </p:cNvSpPr>
          <p:nvPr/>
        </p:nvSpPr>
        <p:spPr bwMode="auto">
          <a:xfrm>
            <a:off x="328613" y="4498975"/>
            <a:ext cx="11325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fr-FR" sz="16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/>
            </a:extLst>
          </p:cNvPr>
          <p:cNvSpPr txBox="1"/>
          <p:nvPr/>
        </p:nvSpPr>
        <p:spPr>
          <a:xfrm>
            <a:off x="328861" y="3383349"/>
            <a:ext cx="288634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  <a:highlight>
                  <a:srgbClr val="404040"/>
                </a:highlight>
                <a:latin typeface="Century Gothic" panose="020B0502020202020204" pitchFamily="34" charset="0"/>
                <a:cs typeface="+mn-cs"/>
              </a:rPr>
              <a:t>MÉTHODE MISE EN ŒUVRE </a:t>
            </a:r>
          </a:p>
        </p:txBody>
      </p:sp>
      <p:pic>
        <p:nvPicPr>
          <p:cNvPr id="14" name="Graphique 13" descr="Cercle avec flèche gauche avec un remplissage uni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1225" y="634523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>
            <a:extLst>
              <a:ext uri="{FF2B5EF4-FFF2-40B4-BE49-F238E27FC236}"/>
            </a:extLst>
          </p:cNvPr>
          <p:cNvSpPr txBox="1"/>
          <p:nvPr/>
        </p:nvSpPr>
        <p:spPr>
          <a:xfrm>
            <a:off x="328613" y="3887788"/>
            <a:ext cx="4953000" cy="1416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rgbClr val="FF0000"/>
                </a:solidFill>
                <a:latin typeface="+mn-lt"/>
                <a:cs typeface="+mn-cs"/>
              </a:rPr>
              <a:t>Entretiens individuels et/ou collectifs avec</a:t>
            </a:r>
            <a:r>
              <a:rPr lang="fr-FR" sz="1600" dirty="0">
                <a:latin typeface="+mn-lt"/>
                <a:cs typeface="+mn-cs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400" dirty="0">
                <a:latin typeface="+mn-lt"/>
                <a:cs typeface="+mn-cs"/>
              </a:rPr>
              <a:t>Les DG des principales directions concernées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400" dirty="0">
                <a:latin typeface="+mn-lt"/>
                <a:cs typeface="+mn-cs"/>
              </a:rPr>
              <a:t>Les nouvelles directions territoriales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400" dirty="0">
                <a:latin typeface="+mn-lt"/>
                <a:cs typeface="+mn-cs"/>
              </a:rPr>
              <a:t>Les chefs de services concernés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400" dirty="0">
                <a:latin typeface="+mn-lt"/>
                <a:cs typeface="+mn-cs"/>
              </a:rPr>
              <a:t>Entretiens collectifs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FAFAB-39A1-41CC-8C38-17E22DF43E5F}" type="slidenum">
              <a:rPr lang="fr-FR"/>
              <a:pPr>
                <a:defRPr/>
              </a:pPr>
              <a:t>7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fld id="{AB02AF53-FF17-4ABF-B6C7-16C96D74604F}" type="datetime5">
              <a:rPr lang="fr-FR"/>
              <a:pPr>
                <a:defRPr/>
              </a:pPr>
              <a:t>29-sept.-22</a:t>
            </a:fld>
            <a:endParaRPr lang="fr-FR"/>
          </a:p>
        </p:txBody>
      </p:sp>
      <p:sp>
        <p:nvSpPr>
          <p:cNvPr id="31747" name="Titre 2"/>
          <p:cNvSpPr>
            <a:spLocks noGrp="1"/>
          </p:cNvSpPr>
          <p:nvPr>
            <p:ph type="ctrTitle"/>
          </p:nvPr>
        </p:nvSpPr>
        <p:spPr bwMode="auto">
          <a:xfrm>
            <a:off x="1311275" y="0"/>
            <a:ext cx="10880725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Axe 3 : Pistes de travail, propositions et évaluation</a:t>
            </a:r>
          </a:p>
        </p:txBody>
      </p:sp>
      <p:sp>
        <p:nvSpPr>
          <p:cNvPr id="31748" name="Espace réservé du texte 3"/>
          <p:cNvSpPr>
            <a:spLocks noGrp="1"/>
          </p:cNvSpPr>
          <p:nvPr>
            <p:ph type="body" sz="quarter" idx="11"/>
          </p:nvPr>
        </p:nvSpPr>
        <p:spPr bwMode="auto">
          <a:xfrm>
            <a:off x="5803900" y="1584325"/>
            <a:ext cx="5992813" cy="2646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fr-FR" smtClean="0"/>
              <a:t>Pré-Rapport et travail de synthèse de présentation et conclusions des axes 1, 2.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fr-FR" smtClean="0"/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fr-FR" smtClean="0"/>
              <a:t>Une restitution est organisée auprès des CHSCT ; elle est précédée d’une réunion préparatoire avec les élus.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fr-FR" smtClean="0"/>
              <a:t>La même restitution sera réalisée aux élus de la nouvelle instance unique (CST – comité social territorial) en début d’année 2023, avant le lancement de la phase 4.</a:t>
            </a:r>
          </a:p>
        </p:txBody>
      </p:sp>
      <p:sp>
        <p:nvSpPr>
          <p:cNvPr id="5" name="ZoneTexte 4">
            <a:extLst>
              <a:ext uri="{FF2B5EF4-FFF2-40B4-BE49-F238E27FC236}"/>
            </a:extLst>
          </p:cNvPr>
          <p:cNvSpPr txBox="1"/>
          <p:nvPr/>
        </p:nvSpPr>
        <p:spPr>
          <a:xfrm>
            <a:off x="328861" y="1277340"/>
            <a:ext cx="260684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  <a:highlight>
                  <a:srgbClr val="404040"/>
                </a:highlight>
                <a:latin typeface="Century Gothic" panose="020B0502020202020204" pitchFamily="34" charset="0"/>
                <a:cs typeface="+mn-cs"/>
              </a:rPr>
              <a:t>CONTENU</a:t>
            </a:r>
          </a:p>
        </p:txBody>
      </p:sp>
      <p:sp>
        <p:nvSpPr>
          <p:cNvPr id="31750" name="ZoneTexte 6"/>
          <p:cNvSpPr txBox="1">
            <a:spLocks noChangeArrowheads="1"/>
          </p:cNvSpPr>
          <p:nvPr/>
        </p:nvSpPr>
        <p:spPr bwMode="auto">
          <a:xfrm>
            <a:off x="328613" y="1584325"/>
            <a:ext cx="45323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fr-FR" sz="1600">
              <a:latin typeface="Century Gothic" pitchFamily="34" charset="0"/>
            </a:endParaRPr>
          </a:p>
          <a:p>
            <a:pPr algn="just"/>
            <a:r>
              <a:rPr lang="fr-FR" sz="1600">
                <a:latin typeface="Century Gothic" pitchFamily="34" charset="0"/>
              </a:rPr>
              <a:t>Anticiper les situatinos à risques</a:t>
            </a:r>
          </a:p>
          <a:p>
            <a:pPr algn="just"/>
            <a:r>
              <a:rPr lang="fr-FR" sz="1600">
                <a:latin typeface="Century Gothic" pitchFamily="34" charset="0"/>
              </a:rPr>
              <a:t>Evaluer la prise en charge de la gestion des risques par les collectivités</a:t>
            </a:r>
          </a:p>
        </p:txBody>
      </p:sp>
      <p:sp>
        <p:nvSpPr>
          <p:cNvPr id="8" name="ZoneTexte 7">
            <a:extLst>
              <a:ext uri="{FF2B5EF4-FFF2-40B4-BE49-F238E27FC236}"/>
            </a:extLst>
          </p:cNvPr>
          <p:cNvSpPr txBox="1"/>
          <p:nvPr/>
        </p:nvSpPr>
        <p:spPr>
          <a:xfrm>
            <a:off x="5791200" y="1277340"/>
            <a:ext cx="288634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  <a:highlight>
                  <a:srgbClr val="404040"/>
                </a:highlight>
                <a:latin typeface="Century Gothic" panose="020B0502020202020204" pitchFamily="34" charset="0"/>
                <a:cs typeface="+mn-cs"/>
              </a:rPr>
              <a:t>MÉTHODE MISE EN ŒUVRE </a:t>
            </a:r>
          </a:p>
        </p:txBody>
      </p:sp>
      <p:pic>
        <p:nvPicPr>
          <p:cNvPr id="9" name="Graphique 8" descr="Cercle avec flèche gauche avec un remplissage uni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8788" y="636905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F47D1-7110-42C0-A0A5-541B9850F67B}" type="slidenum">
              <a:rPr lang="fr-FR"/>
              <a:pPr>
                <a:defRPr/>
              </a:pPr>
              <a:t>8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3"/>
          </p:nvPr>
        </p:nvSpPr>
        <p:spPr/>
        <p:txBody>
          <a:bodyPr/>
          <a:lstStyle/>
          <a:p>
            <a:pPr>
              <a:defRPr/>
            </a:pPr>
            <a:fld id="{180B1A75-BAC3-4F13-862D-959A3319EF22}" type="datetime5">
              <a:rPr lang="fr-FR"/>
              <a:pPr>
                <a:defRPr/>
              </a:pPr>
              <a:t>29-sept.-22</a:t>
            </a:fld>
            <a:endParaRPr lang="fr-FR" dirty="0"/>
          </a:p>
        </p:txBody>
      </p:sp>
      <p:sp>
        <p:nvSpPr>
          <p:cNvPr id="32771" name="Titre 2"/>
          <p:cNvSpPr>
            <a:spLocks noGrp="1"/>
          </p:cNvSpPr>
          <p:nvPr>
            <p:ph type="ctrTitle"/>
          </p:nvPr>
        </p:nvSpPr>
        <p:spPr bwMode="auto">
          <a:xfrm>
            <a:off x="1682750" y="0"/>
            <a:ext cx="10113963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Axe 4 : espaces de régulation</a:t>
            </a:r>
          </a:p>
        </p:txBody>
      </p:sp>
      <p:sp>
        <p:nvSpPr>
          <p:cNvPr id="32772" name="Espace réservé du texte 3"/>
          <p:cNvSpPr>
            <a:spLocks noGrp="1"/>
          </p:cNvSpPr>
          <p:nvPr>
            <p:ph type="body" sz="quarter" idx="11"/>
          </p:nvPr>
        </p:nvSpPr>
        <p:spPr bwMode="auto">
          <a:xfrm>
            <a:off x="5791200" y="1592263"/>
            <a:ext cx="6175375" cy="2646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Sur 2023 : Accompagnement / Analyse et conseil / Suivi situations individuelles à risques / Suivi mise en œuvre des plans d’action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fr-FR" sz="1400" i="1" smtClean="0"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fr-FR" sz="1400" smtClean="0">
                <a:ea typeface="Calibri" pitchFamily="34" charset="0"/>
                <a:cs typeface="Times New Roman" pitchFamily="18" charset="0"/>
              </a:rPr>
              <a:t>Un calendrier prévisionnel des réunions du comité dédiées à Proxima 2024 définira des temps de travail de préparation et de temps partagés.</a:t>
            </a:r>
          </a:p>
        </p:txBody>
      </p:sp>
      <p:sp>
        <p:nvSpPr>
          <p:cNvPr id="5" name="ZoneTexte 4">
            <a:extLst>
              <a:ext uri="{FF2B5EF4-FFF2-40B4-BE49-F238E27FC236}"/>
            </a:extLst>
          </p:cNvPr>
          <p:cNvSpPr txBox="1"/>
          <p:nvPr/>
        </p:nvSpPr>
        <p:spPr>
          <a:xfrm>
            <a:off x="328861" y="1209606"/>
            <a:ext cx="260684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  <a:highlight>
                  <a:srgbClr val="404040"/>
                </a:highlight>
                <a:latin typeface="Century Gothic" panose="020B0502020202020204" pitchFamily="34" charset="0"/>
                <a:cs typeface="+mn-cs"/>
              </a:rPr>
              <a:t>CONTENU</a:t>
            </a:r>
          </a:p>
        </p:txBody>
      </p:sp>
      <p:sp>
        <p:nvSpPr>
          <p:cNvPr id="7" name="ZoneTexte 6">
            <a:extLst>
              <a:ext uri="{FF2B5EF4-FFF2-40B4-BE49-F238E27FC236}"/>
            </a:extLst>
          </p:cNvPr>
          <p:cNvSpPr txBox="1"/>
          <p:nvPr/>
        </p:nvSpPr>
        <p:spPr>
          <a:xfrm>
            <a:off x="328613" y="1592263"/>
            <a:ext cx="4532312" cy="4370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atin typeface="+mn-lt"/>
                <a:cs typeface="+mn-cs"/>
              </a:rPr>
              <a:t>Regard extérieur et des conseils pour renforcer les  propositions et les plans d’action de l’administration liés  à l’organisation et la mise en place d’espaces de régulation.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latin typeface="+mn-lt"/>
              <a:cs typeface="+mn-cs"/>
            </a:endParaRPr>
          </a:p>
          <a:p>
            <a:pPr marL="180975" indent="-180975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latin typeface="+mn-lt"/>
                <a:cs typeface="+mn-cs"/>
              </a:rPr>
              <a:t>d’accompagner le changement et suivre les difficultés de mise en œuvre pendant la réorganisation et sur la première année de fonctionnement?</a:t>
            </a:r>
          </a:p>
          <a:p>
            <a:pPr marL="180975" indent="-180975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latin typeface="+mn-lt"/>
                <a:cs typeface="+mn-cs"/>
              </a:rPr>
              <a:t>faciliter l’identification et la résolution  des problématiques individuelles et collectives </a:t>
            </a:r>
          </a:p>
          <a:p>
            <a:pPr marL="180975" indent="-180975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latin typeface="+mn-lt"/>
                <a:cs typeface="+mn-cs"/>
              </a:rPr>
              <a:t>suivre dans le temps le changement en permettant les ajustements nécessaires.</a:t>
            </a:r>
          </a:p>
          <a:p>
            <a:pPr marL="180975" indent="-180975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latin typeface="+mn-lt"/>
                <a:cs typeface="+mn-cs"/>
              </a:rPr>
              <a:t>prévenir la dégradation des situations individuelles et d’autre part, enclencher une logique coopérative transversale d’amélioration continue en suivant les résultats des plans d’action.</a:t>
            </a:r>
            <a:endParaRPr lang="fr-FR" sz="1600" dirty="0">
              <a:latin typeface="+mn-lt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/>
            </a:extLst>
          </p:cNvPr>
          <p:cNvSpPr txBox="1"/>
          <p:nvPr/>
        </p:nvSpPr>
        <p:spPr>
          <a:xfrm>
            <a:off x="5791200" y="1188811"/>
            <a:ext cx="288634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  <a:highlight>
                  <a:srgbClr val="404040"/>
                </a:highlight>
                <a:latin typeface="Century Gothic" panose="020B0502020202020204" pitchFamily="34" charset="0"/>
                <a:cs typeface="+mn-cs"/>
              </a:rPr>
              <a:t>MÉTHODE MISE EN ŒUVRE </a:t>
            </a:r>
          </a:p>
        </p:txBody>
      </p:sp>
      <p:pic>
        <p:nvPicPr>
          <p:cNvPr id="9" name="Graphique 8" descr="Cercle avec flèche gauche avec un remplissage uni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636905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6"/>
          <p:cNvSpPr>
            <a:spLocks noGrp="1"/>
          </p:cNvSpPr>
          <p:nvPr>
            <p:ph type="ctrTitle"/>
          </p:nvPr>
        </p:nvSpPr>
        <p:spPr bwMode="auto">
          <a:xfrm>
            <a:off x="1682750" y="0"/>
            <a:ext cx="10113963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Déontologie</a:t>
            </a:r>
          </a:p>
        </p:txBody>
      </p:sp>
      <p:sp>
        <p:nvSpPr>
          <p:cNvPr id="5" name="Espace réservé de la date 4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60BAEBE9-CDF1-4C44-8D59-D3197AE92B21}" type="datetime5">
              <a:rPr lang="fr-FR"/>
              <a:pPr>
                <a:defRPr/>
              </a:pPr>
              <a:t>29-sept.-22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auto">
          <a:xfrm>
            <a:off x="1139825" y="1004888"/>
            <a:ext cx="10791825" cy="722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4000" b="1" smtClean="0">
                <a:solidFill>
                  <a:srgbClr val="FF0000"/>
                </a:solidFill>
              </a:rPr>
              <a:t>Indépendance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C6D9A52-7AC9-4144-A927-2409B967160F}" type="slidenum">
              <a:rPr lang="fr-FR"/>
              <a:pPr>
                <a:defRPr/>
              </a:pPr>
              <a:t>9</a:t>
            </a:fld>
            <a:endParaRPr lang="fr-FR"/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139825" y="1617663"/>
            <a:ext cx="10791825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400">
                <a:latin typeface="Century Gothic" pitchFamily="34" charset="0"/>
              </a:rPr>
              <a:t>Selon l’arrêté du 7 août 2020 l’expert doit être indépendant de l’employeur mais également des représentants du personnel.</a:t>
            </a:r>
          </a:p>
          <a:p>
            <a:pPr algn="just"/>
            <a:r>
              <a:rPr lang="fr-FR" sz="1400">
                <a:latin typeface="Century Gothic" pitchFamily="34" charset="0"/>
              </a:rPr>
              <a:t>Pour autant, l’expert a pour client le CSE ou le CHSCT qui l’a désigné. Il est son conseil et non celui de l’employeur. </a:t>
            </a:r>
          </a:p>
          <a:p>
            <a:pPr algn="just"/>
            <a:r>
              <a:rPr lang="fr-FR" sz="1400">
                <a:latin typeface="Century Gothic" pitchFamily="34" charset="0"/>
              </a:rPr>
              <a:t>L’arrêté du 7 août rappelle, en ce sens, que l’expert a même « un devoir de conseil » auprès des membres du CSE ou du CHSCT. </a:t>
            </a:r>
          </a:p>
          <a:p>
            <a:pPr algn="just"/>
            <a:endParaRPr lang="fr-FR" sz="1400">
              <a:latin typeface="Century Gothic" pitchFamily="34" charset="0"/>
            </a:endParaRPr>
          </a:p>
          <a:p>
            <a:pPr algn="just"/>
            <a:r>
              <a:rPr lang="fr-FR" sz="1400">
                <a:latin typeface="Century Gothic" pitchFamily="34" charset="0"/>
              </a:rPr>
              <a:t>Les relations avec les CHSCT sont fondées sur la loyauté, l’indépendance vis-à-vis de l’employeur et des représentants du personnel et sur l’obligation d’accomplir ses missions avec sincérité, éthique et objectivité. </a:t>
            </a:r>
          </a:p>
          <a:p>
            <a:pPr algn="just"/>
            <a:r>
              <a:rPr lang="fr-FR" sz="1400">
                <a:latin typeface="Century Gothic" pitchFamily="34" charset="0"/>
              </a:rPr>
              <a:t>Midi-CTES agit indépendamment de tout intérêt particulier ou commercial de nature à influer sur son intervention </a:t>
            </a:r>
          </a:p>
        </p:txBody>
      </p:sp>
      <p:sp>
        <p:nvSpPr>
          <p:cNvPr id="10" name="Espace réservé du texte 7"/>
          <p:cNvSpPr txBox="1">
            <a:spLocks/>
          </p:cNvSpPr>
          <p:nvPr/>
        </p:nvSpPr>
        <p:spPr bwMode="auto">
          <a:xfrm>
            <a:off x="1004888" y="4370388"/>
            <a:ext cx="107918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4000" b="1">
                <a:solidFill>
                  <a:srgbClr val="FF0000"/>
                </a:solidFill>
                <a:latin typeface="Century Gothic" pitchFamily="34" charset="0"/>
              </a:rPr>
              <a:t>Confidentialité et anonymat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038225" y="5048250"/>
            <a:ext cx="107918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400">
                <a:latin typeface="Century Gothic" pitchFamily="34" charset="0"/>
              </a:rPr>
              <a:t>Il s’agit d’un principe impératif nécessaire au climat de confiance dans lequel doit se dérouler notre intervention. Il s’agit aussi pour nous de principes incontournables liés à notre code professionnel et déontologique.</a:t>
            </a:r>
          </a:p>
          <a:p>
            <a:pPr algn="just"/>
            <a:endParaRPr lang="fr-FR" sz="1400">
              <a:latin typeface="Century Gothic" pitchFamily="34" charset="0"/>
            </a:endParaRPr>
          </a:p>
          <a:p>
            <a:pPr algn="just"/>
            <a:r>
              <a:rPr lang="fr-FR" sz="1400">
                <a:latin typeface="Century Gothic" pitchFamily="34" charset="0"/>
              </a:rPr>
              <a:t>Le strict respect du principe de confidentialité concerne l’ensemble de notre mission, qu’il s’agisse des documents transmis comme des propos tenus au cours de tous les entretiens.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816</Words>
  <Application>Microsoft Office PowerPoint</Application>
  <PresentationFormat>Personnalisé</PresentationFormat>
  <Paragraphs>137</Paragraphs>
  <Slides>14</Slides>
  <Notes>0</Notes>
  <HiddenSlides>4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Modèle de conception</vt:lpstr>
      </vt:variant>
      <vt:variant>
        <vt:i4>11</vt:i4>
      </vt:variant>
      <vt:variant>
        <vt:lpstr>Titres des diapositives</vt:lpstr>
      </vt:variant>
      <vt:variant>
        <vt:i4>14</vt:i4>
      </vt:variant>
    </vt:vector>
  </HeadingPairs>
  <TitlesOfParts>
    <vt:vector size="32" baseType="lpstr">
      <vt:lpstr>Century Gothic</vt:lpstr>
      <vt:lpstr>Arial</vt:lpstr>
      <vt:lpstr>Calibri</vt:lpstr>
      <vt:lpstr>Calibri Light</vt:lpstr>
      <vt:lpstr>Times New Roman</vt:lpstr>
      <vt:lpstr>Wingdings</vt:lpstr>
      <vt:lpstr>Courier New</vt:lpstr>
      <vt:lpstr>Thème Office</vt:lpstr>
      <vt:lpstr>Conception personnalisée</vt:lpstr>
      <vt:lpstr>2_Conception personnalisée</vt:lpstr>
      <vt:lpstr>1_Conception personnalisée</vt:lpstr>
      <vt:lpstr>Thème Office</vt:lpstr>
      <vt:lpstr>Conception personnalisée</vt:lpstr>
      <vt:lpstr>Conception personnalisée</vt:lpstr>
      <vt:lpstr>Conception personnalisée</vt:lpstr>
      <vt:lpstr>Conception personnalisée</vt:lpstr>
      <vt:lpstr>Conception personnalisée</vt:lpstr>
      <vt:lpstr>2_Conception personnalisée</vt:lpstr>
      <vt:lpstr>PROXIMA 2024</vt:lpstr>
      <vt:lpstr>L’expertise </vt:lpstr>
      <vt:lpstr>Objet de la prestation</vt:lpstr>
      <vt:lpstr>Notre démarche</vt:lpstr>
      <vt:lpstr>Axe 1 : la conduite du projet</vt:lpstr>
      <vt:lpstr>Axe 2 : Accompagnement du changement</vt:lpstr>
      <vt:lpstr>Axe 3 : Pistes de travail, propositions et évaluation</vt:lpstr>
      <vt:lpstr>Axe 4 : espaces de régulation</vt:lpstr>
      <vt:lpstr>Déontologie</vt:lpstr>
      <vt:lpstr>Calendrier de la mission</vt:lpstr>
      <vt:lpstr>Les intervenants </vt:lpstr>
      <vt:lpstr>Intervenants Midi-CTES</vt:lpstr>
      <vt:lpstr>Intervenants ORQUE</vt:lpstr>
      <vt:lpstr>Diapositive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PROXIMA 2024</dc:title>
  <dc:creator>Anne MARAVAL</dc:creator>
  <cp:lastModifiedBy>ZZ21645</cp:lastModifiedBy>
  <cp:revision>30</cp:revision>
  <dcterms:created xsi:type="dcterms:W3CDTF">2022-06-24T07:22:51Z</dcterms:created>
  <dcterms:modified xsi:type="dcterms:W3CDTF">2022-09-29T08:37:24Z</dcterms:modified>
</cp:coreProperties>
</file>